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2" r:id="rId2"/>
    <p:sldId id="257" r:id="rId3"/>
    <p:sldId id="341" r:id="rId4"/>
    <p:sldId id="342" r:id="rId5"/>
    <p:sldId id="343" r:id="rId6"/>
    <p:sldId id="333" r:id="rId7"/>
    <p:sldId id="344" r:id="rId8"/>
    <p:sldId id="262" r:id="rId9"/>
    <p:sldId id="339" r:id="rId10"/>
    <p:sldId id="263" r:id="rId11"/>
    <p:sldId id="264" r:id="rId12"/>
    <p:sldId id="340" r:id="rId13"/>
    <p:sldId id="330" r:id="rId14"/>
    <p:sldId id="334" r:id="rId15"/>
    <p:sldId id="265" r:id="rId16"/>
    <p:sldId id="335" r:id="rId17"/>
    <p:sldId id="327" r:id="rId18"/>
    <p:sldId id="269" r:id="rId19"/>
    <p:sldId id="324" r:id="rId20"/>
    <p:sldId id="325" r:id="rId21"/>
    <p:sldId id="271" r:id="rId22"/>
    <p:sldId id="281" r:id="rId23"/>
    <p:sldId id="331" r:id="rId24"/>
    <p:sldId id="316" r:id="rId25"/>
    <p:sldId id="337" r:id="rId26"/>
    <p:sldId id="338" r:id="rId27"/>
    <p:sldId id="322" r:id="rId28"/>
    <p:sldId id="34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8B39"/>
    <a:srgbClr val="FF6600"/>
    <a:srgbClr val="E25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B2B7B0-4444-443E-BA7C-CAE8436DC0D0}" type="doc">
      <dgm:prSet loTypeId="urn:microsoft.com/office/officeart/2005/8/layout/vList3#1" loCatId="list" qsTypeId="urn:microsoft.com/office/officeart/2005/8/quickstyle/3d1" qsCatId="3D" csTypeId="urn:microsoft.com/office/officeart/2005/8/colors/colorful5" csCatId="colorful" phldr="1"/>
      <dgm:spPr/>
    </dgm:pt>
    <dgm:pt modelId="{93C7824F-B0AE-4EE0-8716-2DD77399EB63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Режимними моментами з урахуванням видів діяльності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CC76006F-F388-4A68-B1AD-EDA2F2803CB2}" type="parTrans" cxnId="{AEF4E5FC-7EE9-4814-AF02-95AB9ABE1BB6}">
      <dgm:prSet/>
      <dgm:spPr/>
      <dgm:t>
        <a:bodyPr/>
        <a:lstStyle/>
        <a:p>
          <a:endParaRPr lang="ru-RU"/>
        </a:p>
      </dgm:t>
    </dgm:pt>
    <dgm:pt modelId="{AD890B47-C853-4088-828E-8F226FC0BD1B}" type="sibTrans" cxnId="{AEF4E5FC-7EE9-4814-AF02-95AB9ABE1BB6}">
      <dgm:prSet/>
      <dgm:spPr/>
      <dgm:t>
        <a:bodyPr/>
        <a:lstStyle/>
        <a:p>
          <a:endParaRPr lang="ru-RU"/>
        </a:p>
      </dgm:t>
    </dgm:pt>
    <dgm:pt modelId="{A9268E13-3013-47B3-BD4C-54DA72AA6315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Видами діяльності з урахуванням освітніх напрямів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79E4C9ED-7328-48BF-9136-756079A058FC}" type="parTrans" cxnId="{E8F45113-19D8-44E6-BE6A-9313A3905629}">
      <dgm:prSet/>
      <dgm:spPr/>
      <dgm:t>
        <a:bodyPr/>
        <a:lstStyle/>
        <a:p>
          <a:endParaRPr lang="ru-RU"/>
        </a:p>
      </dgm:t>
    </dgm:pt>
    <dgm:pt modelId="{E3663ECA-9470-49CE-9A9B-B08BD5076084}" type="sibTrans" cxnId="{E8F45113-19D8-44E6-BE6A-9313A3905629}">
      <dgm:prSet/>
      <dgm:spPr/>
      <dgm:t>
        <a:bodyPr/>
        <a:lstStyle/>
        <a:p>
          <a:endParaRPr lang="ru-RU"/>
        </a:p>
      </dgm:t>
    </dgm:pt>
    <dgm:pt modelId="{209867D1-746E-47E6-BAA5-C0912ECA0993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Інтегрованими блоками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CFCF3386-E0E1-4703-8B78-D480BAD85D73}" type="parTrans" cxnId="{9058D862-353A-40C8-9F3F-8C4FD9918536}">
      <dgm:prSet/>
      <dgm:spPr/>
      <dgm:t>
        <a:bodyPr/>
        <a:lstStyle/>
        <a:p>
          <a:endParaRPr lang="ru-RU"/>
        </a:p>
      </dgm:t>
    </dgm:pt>
    <dgm:pt modelId="{EB09ADAC-9D64-413A-8747-5301CFA13952}" type="sibTrans" cxnId="{9058D862-353A-40C8-9F3F-8C4FD9918536}">
      <dgm:prSet/>
      <dgm:spPr/>
      <dgm:t>
        <a:bodyPr/>
        <a:lstStyle/>
        <a:p>
          <a:endParaRPr lang="ru-RU"/>
        </a:p>
      </dgm:t>
    </dgm:pt>
    <dgm:pt modelId="{EF0DB8B1-52C1-43B8-9DB2-4B626059771B}">
      <dgm:prSet phldrT="[Текст]" custT="1"/>
      <dgm:spPr/>
      <dgm:t>
        <a:bodyPr/>
        <a:lstStyle/>
        <a:p>
          <a:r>
            <a: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Освітніми напрямами</a:t>
          </a:r>
          <a:endParaRPr lang="ru-RU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gm:t>
    </dgm:pt>
    <dgm:pt modelId="{CB93FA4F-C389-4427-A283-929DC353FE1C}" type="parTrans" cxnId="{A8221FDE-0AC6-4A4C-8541-A1B647578FE8}">
      <dgm:prSet/>
      <dgm:spPr/>
      <dgm:t>
        <a:bodyPr/>
        <a:lstStyle/>
        <a:p>
          <a:endParaRPr lang="ru-RU"/>
        </a:p>
      </dgm:t>
    </dgm:pt>
    <dgm:pt modelId="{57E5D128-AB99-4752-A6B8-020483F44227}" type="sibTrans" cxnId="{A8221FDE-0AC6-4A4C-8541-A1B647578FE8}">
      <dgm:prSet/>
      <dgm:spPr/>
      <dgm:t>
        <a:bodyPr/>
        <a:lstStyle/>
        <a:p>
          <a:endParaRPr lang="ru-RU"/>
        </a:p>
      </dgm:t>
    </dgm:pt>
    <dgm:pt modelId="{A6CA71DA-682C-43B0-B02D-FEDFE344304E}" type="pres">
      <dgm:prSet presAssocID="{8AB2B7B0-4444-443E-BA7C-CAE8436DC0D0}" presName="linearFlow" presStyleCnt="0">
        <dgm:presLayoutVars>
          <dgm:dir/>
          <dgm:resizeHandles val="exact"/>
        </dgm:presLayoutVars>
      </dgm:prSet>
      <dgm:spPr/>
    </dgm:pt>
    <dgm:pt modelId="{BD8982D7-FE9E-4BD0-899C-8BC485FE760A}" type="pres">
      <dgm:prSet presAssocID="{93C7824F-B0AE-4EE0-8716-2DD77399EB63}" presName="composite" presStyleCnt="0"/>
      <dgm:spPr/>
    </dgm:pt>
    <dgm:pt modelId="{6D0B0E78-EE8C-442C-8C80-5E0D0236AAA7}" type="pres">
      <dgm:prSet presAssocID="{93C7824F-B0AE-4EE0-8716-2DD77399EB63}" presName="imgShp" presStyleLbl="fgImgPlace1" presStyleIdx="0" presStyleCnt="4" custScaleX="401140" custScaleY="319307" custLinFactNeighborX="-48520" custLinFactNeighborY="-190"/>
      <dgm:spPr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gm:spPr>
    </dgm:pt>
    <dgm:pt modelId="{5B29B6DA-4EC1-431E-9BF6-C63A98673F15}" type="pres">
      <dgm:prSet presAssocID="{93C7824F-B0AE-4EE0-8716-2DD77399EB63}" presName="txShp" presStyleLbl="node1" presStyleIdx="0" presStyleCnt="4" custScaleX="123744" custScaleY="217006" custLinFactNeighborX="12417" custLinFactNeighborY="112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5D1D33-980F-482D-8B2C-70DE11D7BC37}" type="pres">
      <dgm:prSet presAssocID="{AD890B47-C853-4088-828E-8F226FC0BD1B}" presName="spacing" presStyleCnt="0"/>
      <dgm:spPr/>
    </dgm:pt>
    <dgm:pt modelId="{0C37EAFE-EB66-496F-9837-41B0244AA76B}" type="pres">
      <dgm:prSet presAssocID="{A9268E13-3013-47B3-BD4C-54DA72AA6315}" presName="composite" presStyleCnt="0"/>
      <dgm:spPr/>
    </dgm:pt>
    <dgm:pt modelId="{DA1A7A75-0BFC-4F1D-A873-DF4DCE2819C5}" type="pres">
      <dgm:prSet presAssocID="{A9268E13-3013-47B3-BD4C-54DA72AA6315}" presName="imgShp" presStyleLbl="fgImgPlace1" presStyleIdx="1" presStyleCnt="4" custScaleX="449519" custScaleY="361923" custLinFactNeighborX="-42511" custLinFactNeighborY="-14461"/>
      <dgm:spPr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gm:spPr>
    </dgm:pt>
    <dgm:pt modelId="{D9BC8AC9-2203-4B94-A165-641744F5576D}" type="pres">
      <dgm:prSet presAssocID="{A9268E13-3013-47B3-BD4C-54DA72AA6315}" presName="txShp" presStyleLbl="node1" presStyleIdx="1" presStyleCnt="4" custScaleX="122629" custScaleY="192488" custLinFactNeighborX="13575" custLinFactNeighborY="-10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4D0EB-FB09-4361-96FD-D0C0FDE5592F}" type="pres">
      <dgm:prSet presAssocID="{E3663ECA-9470-49CE-9A9B-B08BD5076084}" presName="spacing" presStyleCnt="0"/>
      <dgm:spPr/>
    </dgm:pt>
    <dgm:pt modelId="{E07CA1AB-3A49-42BA-A541-B81586452D05}" type="pres">
      <dgm:prSet presAssocID="{209867D1-746E-47E6-BAA5-C0912ECA0993}" presName="composite" presStyleCnt="0"/>
      <dgm:spPr/>
    </dgm:pt>
    <dgm:pt modelId="{54874F8D-EAAD-494E-B99E-C33FB8ED3BF2}" type="pres">
      <dgm:prSet presAssocID="{209867D1-746E-47E6-BAA5-C0912ECA0993}" presName="imgShp" presStyleLbl="fgImgPlace1" presStyleIdx="2" presStyleCnt="4" custScaleX="441468" custScaleY="325732" custLinFactNeighborX="-61666" custLinFactNeighborY="-5272"/>
      <dgm:spPr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gm:spPr>
    </dgm:pt>
    <dgm:pt modelId="{721E9842-E58B-41EB-9CA9-5832DE262CE3}" type="pres">
      <dgm:prSet presAssocID="{209867D1-746E-47E6-BAA5-C0912ECA0993}" presName="txShp" presStyleLbl="node1" presStyleIdx="2" presStyleCnt="4" custScaleX="123853" custScaleY="195212" custLinFactNeighborX="12471" custLinFactNeighborY="-155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9768BE-71CB-41EC-B83A-428FAA24EF06}" type="pres">
      <dgm:prSet presAssocID="{EB09ADAC-9D64-413A-8747-5301CFA13952}" presName="spacing" presStyleCnt="0"/>
      <dgm:spPr/>
    </dgm:pt>
    <dgm:pt modelId="{4FE2F26E-6B93-4206-8B0F-DF13D38F1D59}" type="pres">
      <dgm:prSet presAssocID="{EF0DB8B1-52C1-43B8-9DB2-4B626059771B}" presName="composite" presStyleCnt="0"/>
      <dgm:spPr/>
    </dgm:pt>
    <dgm:pt modelId="{3715AB4E-C6E6-4BC0-BCBF-D250B251BF61}" type="pres">
      <dgm:prSet presAssocID="{EF0DB8B1-52C1-43B8-9DB2-4B626059771B}" presName="imgShp" presStyleLbl="fgImgPlace1" presStyleIdx="3" presStyleCnt="4" custScaleX="399205" custScaleY="445543" custLinFactNeighborX="-62893" custLinFactNeighborY="-17388"/>
      <dgm:spPr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gm:spPr>
    </dgm:pt>
    <dgm:pt modelId="{7B4D2D55-2A1C-424A-81A1-94FF01612185}" type="pres">
      <dgm:prSet presAssocID="{EF0DB8B1-52C1-43B8-9DB2-4B626059771B}" presName="txShp" presStyleLbl="node1" presStyleIdx="3" presStyleCnt="4" custScaleX="125587" custScaleY="218239" custLinFactNeighborX="11240" custLinFactNeighborY="-225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42C2A1-35D7-469F-9455-378D0960E0FD}" type="presOf" srcId="{209867D1-746E-47E6-BAA5-C0912ECA0993}" destId="{721E9842-E58B-41EB-9CA9-5832DE262CE3}" srcOrd="0" destOrd="0" presId="urn:microsoft.com/office/officeart/2005/8/layout/vList3#1"/>
    <dgm:cxn modelId="{E8F45113-19D8-44E6-BE6A-9313A3905629}" srcId="{8AB2B7B0-4444-443E-BA7C-CAE8436DC0D0}" destId="{A9268E13-3013-47B3-BD4C-54DA72AA6315}" srcOrd="1" destOrd="0" parTransId="{79E4C9ED-7328-48BF-9136-756079A058FC}" sibTransId="{E3663ECA-9470-49CE-9A9B-B08BD5076084}"/>
    <dgm:cxn modelId="{6084A10E-5545-4663-BDC2-D3955EBA0F03}" type="presOf" srcId="{93C7824F-B0AE-4EE0-8716-2DD77399EB63}" destId="{5B29B6DA-4EC1-431E-9BF6-C63A98673F15}" srcOrd="0" destOrd="0" presId="urn:microsoft.com/office/officeart/2005/8/layout/vList3#1"/>
    <dgm:cxn modelId="{AEF4E5FC-7EE9-4814-AF02-95AB9ABE1BB6}" srcId="{8AB2B7B0-4444-443E-BA7C-CAE8436DC0D0}" destId="{93C7824F-B0AE-4EE0-8716-2DD77399EB63}" srcOrd="0" destOrd="0" parTransId="{CC76006F-F388-4A68-B1AD-EDA2F2803CB2}" sibTransId="{AD890B47-C853-4088-828E-8F226FC0BD1B}"/>
    <dgm:cxn modelId="{9058D862-353A-40C8-9F3F-8C4FD9918536}" srcId="{8AB2B7B0-4444-443E-BA7C-CAE8436DC0D0}" destId="{209867D1-746E-47E6-BAA5-C0912ECA0993}" srcOrd="2" destOrd="0" parTransId="{CFCF3386-E0E1-4703-8B78-D480BAD85D73}" sibTransId="{EB09ADAC-9D64-413A-8747-5301CFA13952}"/>
    <dgm:cxn modelId="{A8221FDE-0AC6-4A4C-8541-A1B647578FE8}" srcId="{8AB2B7B0-4444-443E-BA7C-CAE8436DC0D0}" destId="{EF0DB8B1-52C1-43B8-9DB2-4B626059771B}" srcOrd="3" destOrd="0" parTransId="{CB93FA4F-C389-4427-A283-929DC353FE1C}" sibTransId="{57E5D128-AB99-4752-A6B8-020483F44227}"/>
    <dgm:cxn modelId="{D56C2123-29C4-4D20-8B54-C9E53D0478A4}" type="presOf" srcId="{8AB2B7B0-4444-443E-BA7C-CAE8436DC0D0}" destId="{A6CA71DA-682C-43B0-B02D-FEDFE344304E}" srcOrd="0" destOrd="0" presId="urn:microsoft.com/office/officeart/2005/8/layout/vList3#1"/>
    <dgm:cxn modelId="{0F32498C-B7C6-4D50-A90C-B860583F19FB}" type="presOf" srcId="{A9268E13-3013-47B3-BD4C-54DA72AA6315}" destId="{D9BC8AC9-2203-4B94-A165-641744F5576D}" srcOrd="0" destOrd="0" presId="urn:microsoft.com/office/officeart/2005/8/layout/vList3#1"/>
    <dgm:cxn modelId="{EE24EEF8-4CCD-4BB5-9707-8E60E8F73792}" type="presOf" srcId="{EF0DB8B1-52C1-43B8-9DB2-4B626059771B}" destId="{7B4D2D55-2A1C-424A-81A1-94FF01612185}" srcOrd="0" destOrd="0" presId="urn:microsoft.com/office/officeart/2005/8/layout/vList3#1"/>
    <dgm:cxn modelId="{429A7CF2-3740-49D2-93EF-71D702260E42}" type="presParOf" srcId="{A6CA71DA-682C-43B0-B02D-FEDFE344304E}" destId="{BD8982D7-FE9E-4BD0-899C-8BC485FE760A}" srcOrd="0" destOrd="0" presId="urn:microsoft.com/office/officeart/2005/8/layout/vList3#1"/>
    <dgm:cxn modelId="{9C11AC36-8E7E-4D01-B23A-3AF81690F45A}" type="presParOf" srcId="{BD8982D7-FE9E-4BD0-899C-8BC485FE760A}" destId="{6D0B0E78-EE8C-442C-8C80-5E0D0236AAA7}" srcOrd="0" destOrd="0" presId="urn:microsoft.com/office/officeart/2005/8/layout/vList3#1"/>
    <dgm:cxn modelId="{D25C4117-6385-41AC-B373-B925436D6101}" type="presParOf" srcId="{BD8982D7-FE9E-4BD0-899C-8BC485FE760A}" destId="{5B29B6DA-4EC1-431E-9BF6-C63A98673F15}" srcOrd="1" destOrd="0" presId="urn:microsoft.com/office/officeart/2005/8/layout/vList3#1"/>
    <dgm:cxn modelId="{F0ADC949-AD85-4596-AFAB-B650FA13C8D8}" type="presParOf" srcId="{A6CA71DA-682C-43B0-B02D-FEDFE344304E}" destId="{2A5D1D33-980F-482D-8B2C-70DE11D7BC37}" srcOrd="1" destOrd="0" presId="urn:microsoft.com/office/officeart/2005/8/layout/vList3#1"/>
    <dgm:cxn modelId="{22AFC186-B7CB-4D3A-B3DF-00FDBC78ECF6}" type="presParOf" srcId="{A6CA71DA-682C-43B0-B02D-FEDFE344304E}" destId="{0C37EAFE-EB66-496F-9837-41B0244AA76B}" srcOrd="2" destOrd="0" presId="urn:microsoft.com/office/officeart/2005/8/layout/vList3#1"/>
    <dgm:cxn modelId="{6AE55FF1-664B-4D74-836B-7D14B0FE2F48}" type="presParOf" srcId="{0C37EAFE-EB66-496F-9837-41B0244AA76B}" destId="{DA1A7A75-0BFC-4F1D-A873-DF4DCE2819C5}" srcOrd="0" destOrd="0" presId="urn:microsoft.com/office/officeart/2005/8/layout/vList3#1"/>
    <dgm:cxn modelId="{20A6A6B0-C6C6-4037-9919-896639D2B6F6}" type="presParOf" srcId="{0C37EAFE-EB66-496F-9837-41B0244AA76B}" destId="{D9BC8AC9-2203-4B94-A165-641744F5576D}" srcOrd="1" destOrd="0" presId="urn:microsoft.com/office/officeart/2005/8/layout/vList3#1"/>
    <dgm:cxn modelId="{2B4610F5-5E1C-4E6D-8D1B-9092FEBE67D4}" type="presParOf" srcId="{A6CA71DA-682C-43B0-B02D-FEDFE344304E}" destId="{7674D0EB-FB09-4361-96FD-D0C0FDE5592F}" srcOrd="3" destOrd="0" presId="urn:microsoft.com/office/officeart/2005/8/layout/vList3#1"/>
    <dgm:cxn modelId="{73869E8E-B6FE-49B0-BF43-9FA904DF9A5F}" type="presParOf" srcId="{A6CA71DA-682C-43B0-B02D-FEDFE344304E}" destId="{E07CA1AB-3A49-42BA-A541-B81586452D05}" srcOrd="4" destOrd="0" presId="urn:microsoft.com/office/officeart/2005/8/layout/vList3#1"/>
    <dgm:cxn modelId="{9166FA24-FDDE-4D8E-B48F-F9F58B3C7104}" type="presParOf" srcId="{E07CA1AB-3A49-42BA-A541-B81586452D05}" destId="{54874F8D-EAAD-494E-B99E-C33FB8ED3BF2}" srcOrd="0" destOrd="0" presId="urn:microsoft.com/office/officeart/2005/8/layout/vList3#1"/>
    <dgm:cxn modelId="{BD0B339A-7B3B-4BFE-8A88-BB827BABA308}" type="presParOf" srcId="{E07CA1AB-3A49-42BA-A541-B81586452D05}" destId="{721E9842-E58B-41EB-9CA9-5832DE262CE3}" srcOrd="1" destOrd="0" presId="urn:microsoft.com/office/officeart/2005/8/layout/vList3#1"/>
    <dgm:cxn modelId="{D46AE378-8EC1-4FAA-8A54-2DF1DED7E9C5}" type="presParOf" srcId="{A6CA71DA-682C-43B0-B02D-FEDFE344304E}" destId="{FF9768BE-71CB-41EC-B83A-428FAA24EF06}" srcOrd="5" destOrd="0" presId="urn:microsoft.com/office/officeart/2005/8/layout/vList3#1"/>
    <dgm:cxn modelId="{98A3DCDF-6298-4633-A57C-231086A66118}" type="presParOf" srcId="{A6CA71DA-682C-43B0-B02D-FEDFE344304E}" destId="{4FE2F26E-6B93-4206-8B0F-DF13D38F1D59}" srcOrd="6" destOrd="0" presId="urn:microsoft.com/office/officeart/2005/8/layout/vList3#1"/>
    <dgm:cxn modelId="{6C0FF624-A34A-4A4C-9A00-AF17C99290C8}" type="presParOf" srcId="{4FE2F26E-6B93-4206-8B0F-DF13D38F1D59}" destId="{3715AB4E-C6E6-4BC0-BCBF-D250B251BF61}" srcOrd="0" destOrd="0" presId="urn:microsoft.com/office/officeart/2005/8/layout/vList3#1"/>
    <dgm:cxn modelId="{A4E130D6-0870-476B-853D-D770D6F266BD}" type="presParOf" srcId="{4FE2F26E-6B93-4206-8B0F-DF13D38F1D59}" destId="{7B4D2D55-2A1C-424A-81A1-94FF01612185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9B6DA-4EC1-431E-9BF6-C63A98673F15}">
      <dsp:nvSpPr>
        <dsp:cNvPr id="0" name=""/>
        <dsp:cNvSpPr/>
      </dsp:nvSpPr>
      <dsp:spPr>
        <a:xfrm rot="10800000">
          <a:off x="1095269" y="164598"/>
          <a:ext cx="5194149" cy="571901"/>
        </a:xfrm>
        <a:prstGeom prst="homePlat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2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Режимними моментами з урахуванням видів діяльності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 rot="10800000">
        <a:off x="1238244" y="164598"/>
        <a:ext cx="5051174" cy="571901"/>
      </dsp:txXfrm>
    </dsp:sp>
    <dsp:sp modelId="{6D0B0E78-EE8C-442C-8C80-5E0D0236AAA7}">
      <dsp:nvSpPr>
        <dsp:cNvPr id="0" name=""/>
        <dsp:cNvSpPr/>
      </dsp:nvSpPr>
      <dsp:spPr>
        <a:xfrm>
          <a:off x="415937" y="0"/>
          <a:ext cx="1057170" cy="841506"/>
        </a:xfrm>
        <a:prstGeom prst="ellipse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D9BC8AC9-2203-4B94-A165-641744F5576D}">
      <dsp:nvSpPr>
        <dsp:cNvPr id="0" name=""/>
        <dsp:cNvSpPr/>
      </dsp:nvSpPr>
      <dsp:spPr>
        <a:xfrm rot="10800000">
          <a:off x="1164676" y="1116919"/>
          <a:ext cx="5147347" cy="507286"/>
        </a:xfrm>
        <a:prstGeom prst="homePlate">
          <a:avLst/>
        </a:prstGeom>
        <a:gradFill rotWithShape="0">
          <a:gsLst>
            <a:gs pos="0">
              <a:schemeClr val="accent5">
                <a:hueOff val="3546033"/>
                <a:satOff val="-153"/>
                <a:lumOff val="-6994"/>
                <a:alphaOff val="0"/>
                <a:shade val="51000"/>
                <a:satMod val="130000"/>
              </a:schemeClr>
            </a:gs>
            <a:gs pos="80000">
              <a:schemeClr val="accent5">
                <a:hueOff val="3546033"/>
                <a:satOff val="-153"/>
                <a:lumOff val="-6994"/>
                <a:alphaOff val="0"/>
                <a:shade val="93000"/>
                <a:satMod val="130000"/>
              </a:schemeClr>
            </a:gs>
            <a:gs pos="100000">
              <a:schemeClr val="accent5">
                <a:hueOff val="3546033"/>
                <a:satOff val="-153"/>
                <a:lumOff val="-69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2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Видами діяльності з урахуванням освітніх напрямів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 rot="10800000">
        <a:off x="1291497" y="1116919"/>
        <a:ext cx="5020526" cy="507286"/>
      </dsp:txXfrm>
    </dsp:sp>
    <dsp:sp modelId="{DA1A7A75-0BFC-4F1D-A873-DF4DCE2819C5}">
      <dsp:nvSpPr>
        <dsp:cNvPr id="0" name=""/>
        <dsp:cNvSpPr/>
      </dsp:nvSpPr>
      <dsp:spPr>
        <a:xfrm>
          <a:off x="411599" y="882083"/>
          <a:ext cx="1184669" cy="953817"/>
        </a:xfrm>
        <a:prstGeom prst="ellipse">
          <a:avLst/>
        </a:prstGeom>
        <a:blipFill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1E9842-E58B-41EB-9CA9-5832DE262CE3}">
      <dsp:nvSpPr>
        <dsp:cNvPr id="0" name=""/>
        <dsp:cNvSpPr/>
      </dsp:nvSpPr>
      <dsp:spPr>
        <a:xfrm rot="10800000">
          <a:off x="1113299" y="2083727"/>
          <a:ext cx="5198724" cy="514464"/>
        </a:xfrm>
        <a:prstGeom prst="homePlate">
          <a:avLst/>
        </a:prstGeom>
        <a:gradFill rotWithShape="0">
          <a:gsLst>
            <a:gs pos="0">
              <a:schemeClr val="accent5">
                <a:hueOff val="7092067"/>
                <a:satOff val="-307"/>
                <a:lumOff val="-13987"/>
                <a:alphaOff val="0"/>
                <a:shade val="51000"/>
                <a:satMod val="130000"/>
              </a:schemeClr>
            </a:gs>
            <a:gs pos="80000">
              <a:schemeClr val="accent5">
                <a:hueOff val="7092067"/>
                <a:satOff val="-307"/>
                <a:lumOff val="-13987"/>
                <a:alphaOff val="0"/>
                <a:shade val="93000"/>
                <a:satMod val="130000"/>
              </a:schemeClr>
            </a:gs>
            <a:gs pos="100000">
              <a:schemeClr val="accent5">
                <a:hueOff val="7092067"/>
                <a:satOff val="-307"/>
                <a:lumOff val="-1398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2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Інтегрованими блоками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 rot="10800000">
        <a:off x="1241915" y="2083727"/>
        <a:ext cx="5070108" cy="514464"/>
      </dsp:txXfrm>
    </dsp:sp>
    <dsp:sp modelId="{54874F8D-EAAD-494E-B99E-C33FB8ED3BF2}">
      <dsp:nvSpPr>
        <dsp:cNvPr id="0" name=""/>
        <dsp:cNvSpPr/>
      </dsp:nvSpPr>
      <dsp:spPr>
        <a:xfrm>
          <a:off x="353578" y="1938787"/>
          <a:ext cx="1163452" cy="858439"/>
        </a:xfrm>
        <a:prstGeom prst="ellipse">
          <a:avLst/>
        </a:prstGeom>
        <a:blipFill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B4D2D55-2A1C-424A-81A1-94FF01612185}">
      <dsp:nvSpPr>
        <dsp:cNvPr id="0" name=""/>
        <dsp:cNvSpPr/>
      </dsp:nvSpPr>
      <dsp:spPr>
        <a:xfrm rot="10800000">
          <a:off x="992055" y="3129924"/>
          <a:ext cx="5271509" cy="575150"/>
        </a:xfrm>
        <a:prstGeom prst="homePlate">
          <a:avLst/>
        </a:prstGeom>
        <a:gradFill rotWithShape="0">
          <a:gsLst>
            <a:gs pos="0">
              <a:schemeClr val="accent5">
                <a:hueOff val="10638100"/>
                <a:satOff val="-460"/>
                <a:lumOff val="-20981"/>
                <a:alphaOff val="0"/>
                <a:shade val="51000"/>
                <a:satMod val="130000"/>
              </a:schemeClr>
            </a:gs>
            <a:gs pos="80000">
              <a:schemeClr val="accent5">
                <a:hueOff val="10638100"/>
                <a:satOff val="-460"/>
                <a:lumOff val="-20981"/>
                <a:alphaOff val="0"/>
                <a:shade val="93000"/>
                <a:satMod val="130000"/>
              </a:schemeClr>
            </a:gs>
            <a:gs pos="100000">
              <a:schemeClr val="accent5">
                <a:hueOff val="10638100"/>
                <a:satOff val="-460"/>
                <a:lumOff val="-2098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6215" tIns="76200" rIns="14224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rPr>
            <a:t>Освітніми напрямами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endParaRPr>
        </a:p>
      </dsp:txBody>
      <dsp:txXfrm rot="10800000">
        <a:off x="1135842" y="3129924"/>
        <a:ext cx="5127722" cy="575150"/>
      </dsp:txXfrm>
    </dsp:sp>
    <dsp:sp modelId="{3715AB4E-C6E6-4BC0-BCBF-D250B251BF61}">
      <dsp:nvSpPr>
        <dsp:cNvPr id="0" name=""/>
        <dsp:cNvSpPr/>
      </dsp:nvSpPr>
      <dsp:spPr>
        <a:xfrm>
          <a:off x="365479" y="2843965"/>
          <a:ext cx="1052071" cy="1174191"/>
        </a:xfrm>
        <a:prstGeom prst="ellipse">
          <a:avLst/>
        </a:prstGeom>
        <a:blipFill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solidFill>
            <a:schemeClr val="bg2">
              <a:lumMod val="7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perspectiveHeroicExtremeRightFacing"/>
          <a:lightRig rig="flat" dir="t"/>
        </a:scene3d>
        <a:sp3d z="127000" prstMaterial="plastic">
          <a:bevelT w="88900" h="88900" prst="slope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05.05.2023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арас\Desktop\Портрети працівників ЦПРПП на нову візитку (КОЛО)\Лого быле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01141"/>
            <a:ext cx="1692776" cy="1688309"/>
          </a:xfrm>
          <a:prstGeom prst="rect">
            <a:avLst/>
          </a:prstGeom>
          <a:noFill/>
          <a:effectLst>
            <a:glow rad="6477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WordArt 2"/>
          <p:cNvSpPr>
            <a:spLocks noChangeArrowheads="1" noChangeShapeType="1" noTextEdit="1"/>
          </p:cNvSpPr>
          <p:nvPr/>
        </p:nvSpPr>
        <p:spPr bwMode="auto">
          <a:xfrm>
            <a:off x="2051720" y="3183848"/>
            <a:ext cx="5526360" cy="11684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endParaRPr lang="ru-RU" sz="3600" kern="10" spc="0" dirty="0">
              <a:ln w="9525">
                <a:solidFill>
                  <a:srgbClr val="C00000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7289" y="1750076"/>
            <a:ext cx="6372258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Планування  </a:t>
            </a:r>
          </a:p>
          <a:p>
            <a:pPr algn="ctr"/>
            <a:r>
              <a:rPr lang="ru-RU" sz="4400" b="1" dirty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освітньої діяльності </a:t>
            </a:r>
            <a:r>
              <a:rPr lang="ru-RU" sz="4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 </a:t>
            </a:r>
            <a:endParaRPr lang="ru-RU" sz="4400" b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дошкільниками</a:t>
            </a:r>
            <a:endParaRPr lang="ru-RU" sz="4400" b="1" dirty="0">
              <a:solidFill>
                <a:srgbClr val="00206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6E6DDD8-0BDE-CCA2-BDBE-9322E6FBAD4D}"/>
              </a:ext>
            </a:extLst>
          </p:cNvPr>
          <p:cNvSpPr txBox="1"/>
          <p:nvPr/>
        </p:nvSpPr>
        <p:spPr>
          <a:xfrm>
            <a:off x="4547796" y="512283"/>
            <a:ext cx="4768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проведення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28.04.2023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р.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 проведення</a:t>
            </a:r>
            <a:r>
              <a:rPr lang="ru-RU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13.00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6A79E71-75FA-BE13-B95B-6AD0F6A276E3}"/>
              </a:ext>
            </a:extLst>
          </p:cNvPr>
          <p:cNvSpPr txBox="1"/>
          <p:nvPr/>
        </p:nvSpPr>
        <p:spPr>
          <a:xfrm>
            <a:off x="2195736" y="5589240"/>
            <a:ext cx="67687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Консультант  КУ “ЦПРПП ВМР”  Лариса Бондарчук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51FAC9B-A9B3-431B-B75B-B827F370C5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6216" y="3645024"/>
            <a:ext cx="2395936" cy="307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6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17575" y="764704"/>
            <a:ext cx="77588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Міський голова розповів як працюватимуть влітку дитсадки Рівного. Місто -  Новини Рівного та області — Рівне Вечірнє"/>
          <p:cNvSpPr>
            <a:spLocks noChangeAspect="1" noChangeArrowheads="1"/>
          </p:cNvSpPr>
          <p:nvPr/>
        </p:nvSpPr>
        <p:spPr bwMode="auto">
          <a:xfrm>
            <a:off x="612775" y="9087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B05528E-8AEB-4754-B837-BEB7E00B06C3}"/>
              </a:ext>
            </a:extLst>
          </p:cNvPr>
          <p:cNvSpPr txBox="1"/>
          <p:nvPr/>
        </p:nvSpPr>
        <p:spPr>
          <a:xfrm>
            <a:off x="917574" y="352613"/>
            <a:ext cx="80636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В</a:t>
            </a:r>
            <a:r>
              <a:rPr lang="ru-RU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ході </a:t>
            </a:r>
            <a:r>
              <a:rPr lang="ru-RU" sz="2400" b="1" dirty="0" err="1">
                <a:latin typeface="Comic Sans MS" panose="030F0702030302020204" pitchFamily="66" charset="0"/>
                <a:cs typeface="Times New Roman" panose="02020603050405020304" pitchFamily="18" charset="0"/>
              </a:rPr>
              <a:t>планування</a:t>
            </a:r>
            <a:r>
              <a:rPr lang="ru-RU" sz="2400" b="1" dirty="0">
                <a:latin typeface="Comic Sans MS" panose="030F0702030302020204" pitchFamily="66" charset="0"/>
                <a:cs typeface="Times New Roman" panose="02020603050405020304" pitchFamily="18" charset="0"/>
              </a:rPr>
              <a:t> освітньої роботи важливо обов'язково враховувати загальні тенденції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 особистісно - орієнтовної моделі виховання;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гуманізація освітнього  процесу; 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широке використання інноваційних освітніх технологій;</a:t>
            </a:r>
          </a:p>
          <a:p>
            <a:pPr marL="285750" indent="-285750"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інтегрований підхід до організації та змісту дошкільної освіти;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надання пріоритету провідним видам діяльності дітей на кожному віковому періоді.    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34C2CC8-3E8B-46CF-AE3E-CF4925BDF26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4293096"/>
            <a:ext cx="3888432" cy="240506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838DB22-121D-40B1-94A5-9D792508FE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3861048"/>
            <a:ext cx="3629372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44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1676AD-09BA-4104-A4EF-F663D1EBB0C8}"/>
              </a:ext>
            </a:extLst>
          </p:cNvPr>
          <p:cNvSpPr txBox="1"/>
          <p:nvPr/>
        </p:nvSpPr>
        <p:spPr>
          <a:xfrm>
            <a:off x="899592" y="306716"/>
            <a:ext cx="77768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dirty="0">
                <a:latin typeface="Times New Roman"/>
                <a:ea typeface="Calibri"/>
              </a:rPr>
              <a:t>«</a:t>
            </a:r>
            <a:r>
              <a:rPr lang="uk-UA" b="1" dirty="0">
                <a:latin typeface="Times New Roman"/>
                <a:ea typeface="Calibri"/>
              </a:rPr>
              <a:t>Примірна інструкція з діловодства у дошкільних навчальних закладах» затверджена наказом Міністерства освіти і науки, молоді та спорту України № 1059 від 01.10.2012 р</a:t>
            </a:r>
            <a:endParaRPr lang="ru-RU" b="1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DF3BEF7-3CCA-4992-9529-4BD73BD8762E}"/>
              </a:ext>
            </a:extLst>
          </p:cNvPr>
          <p:cNvSpPr txBox="1"/>
          <p:nvPr/>
        </p:nvSpPr>
        <p:spPr>
          <a:xfrm>
            <a:off x="844856" y="1345217"/>
            <a:ext cx="783160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1800" dirty="0">
                <a:latin typeface="Times New Roman"/>
                <a:ea typeface="Times New Roman"/>
              </a:rPr>
              <a:t>Додаток 1  до Інструкції   (пункту 1.4)</a:t>
            </a:r>
            <a:endParaRPr lang="uk-UA" sz="1800" dirty="0">
              <a:latin typeface="Times New Roman"/>
              <a:ea typeface="Times New Roman"/>
            </a:endParaRPr>
          </a:p>
          <a:p>
            <a:pPr indent="457200" algn="ctr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1800" b="1" dirty="0">
                <a:latin typeface="Times New Roman"/>
                <a:ea typeface="Times New Roman"/>
              </a:rPr>
              <a:t>Перелік обов’язкового складу документів відповідальність за формування та зберігання яких несе:</a:t>
            </a:r>
          </a:p>
          <a:p>
            <a:pPr indent="457200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400" b="1" dirty="0">
                <a:latin typeface="Times New Roman"/>
                <a:ea typeface="Times New Roman"/>
              </a:rPr>
              <a:t>3. Вихователь:</a:t>
            </a: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         3.1.  План освітньої роботи з дітьми</a:t>
            </a:r>
            <a:endParaRPr lang="uk-UA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400" dirty="0">
                <a:latin typeface="Times New Roman"/>
                <a:ea typeface="Times New Roman"/>
              </a:rPr>
              <a:t>          </a:t>
            </a:r>
            <a:r>
              <a:rPr lang="ru-RU" sz="2400" dirty="0">
                <a:latin typeface="Times New Roman"/>
                <a:ea typeface="Times New Roman"/>
              </a:rPr>
              <a:t>3.2. Журнал обліку щоденного відвідування групи дітьми.</a:t>
            </a:r>
            <a:endParaRPr lang="uk-UA" sz="24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          3.3. Книга відомостей про дітей та їхніх батьків.</a:t>
            </a:r>
            <a:endParaRPr lang="uk-UA" sz="2400" dirty="0">
              <a:latin typeface="Times New Roman"/>
              <a:ea typeface="Times New Roman"/>
            </a:endParaRP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2400" dirty="0">
                <a:latin typeface="Times New Roman"/>
                <a:ea typeface="Times New Roman"/>
              </a:rPr>
              <a:t>          3.4. Картотека дидактичних ігор, методичних розробок  (конспекти різних видів роботи з дітьми  тощо).</a:t>
            </a:r>
            <a:r>
              <a:rPr lang="uk-UA" sz="2400" dirty="0">
                <a:latin typeface="Times New Roman"/>
                <a:ea typeface="Times New Roman"/>
              </a:rPr>
              <a:t> </a:t>
            </a:r>
          </a:p>
          <a:p>
            <a:pPr algn="just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uk-UA" sz="2400" dirty="0">
                <a:latin typeface="Times New Roman"/>
                <a:ea typeface="Times New Roman"/>
              </a:rPr>
              <a:t>          3.5. Щоденник з підвищення фахового рівня</a:t>
            </a:r>
            <a:r>
              <a:rPr lang="uk-UA" sz="2400" b="1" dirty="0">
                <a:latin typeface="Times New Roman"/>
                <a:ea typeface="Times New Roman"/>
              </a:rPr>
              <a:t> </a:t>
            </a:r>
            <a:endParaRPr lang="uk-UA" sz="2400" dirty="0"/>
          </a:p>
        </p:txBody>
      </p:sp>
    </p:spTree>
    <p:extLst>
      <p:ext uri="{BB962C8B-B14F-4D97-AF65-F5344CB8AC3E}">
        <p14:creationId xmlns:p14="http://schemas.microsoft.com/office/powerpoint/2010/main" val="26305534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E02723F-DD05-8B6C-2665-DE224E1692C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2852936"/>
            <a:ext cx="3805698" cy="259228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051720" y="260648"/>
            <a:ext cx="5040560" cy="1296144"/>
          </a:xfrm>
          <a:prstGeom prst="roundRect">
            <a:avLst/>
          </a:prstGeom>
          <a:solidFill>
            <a:srgbClr val="0033CC"/>
          </a:solidFill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Comic Sans MS" pitchFamily="66" charset="0"/>
              </a:rPr>
              <a:t>Педагогічні умови для складання календарного плану</a:t>
            </a:r>
            <a:endParaRPr lang="ru-RU" sz="2800" b="1" dirty="0">
              <a:latin typeface="Comic Sans MS" pitchFamily="66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39552" y="3356992"/>
            <a:ext cx="2304231" cy="1058862"/>
          </a:xfrm>
          <a:prstGeom prst="roundRect">
            <a:avLst/>
          </a:prstGeom>
          <a:solidFill>
            <a:srgbClr val="0033CC"/>
          </a:solidFill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Віковий склад групи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131840" y="1700808"/>
            <a:ext cx="3645594" cy="1152128"/>
          </a:xfrm>
          <a:prstGeom prst="roundRect">
            <a:avLst/>
          </a:prstGeom>
          <a:solidFill>
            <a:srgbClr val="0033CC"/>
          </a:solidFill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Результати діагностики розвитку дітей 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419872" y="5445224"/>
            <a:ext cx="2376263" cy="1152128"/>
          </a:xfrm>
          <a:prstGeom prst="roundRect">
            <a:avLst/>
          </a:prstGeom>
          <a:solidFill>
            <a:srgbClr val="0033CC"/>
          </a:solidFill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Розподіл дітей на підгрупи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516216" y="3140968"/>
            <a:ext cx="2627784" cy="1728192"/>
          </a:xfrm>
          <a:prstGeom prst="roundRect">
            <a:avLst/>
          </a:prstGeom>
          <a:solidFill>
            <a:srgbClr val="0033CC"/>
          </a:solidFill>
          <a:ln w="57150">
            <a:solidFill>
              <a:schemeClr val="bg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Якість предметно-розвивального середовища в групі та за її межами 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A1676AD-09BA-4104-A4EF-F663D1EBB0C8}"/>
              </a:ext>
            </a:extLst>
          </p:cNvPr>
          <p:cNvSpPr txBox="1"/>
          <p:nvPr/>
        </p:nvSpPr>
        <p:spPr>
          <a:xfrm>
            <a:off x="683568" y="548680"/>
            <a:ext cx="76155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може бути різною, і затверджується педрадою закладу дошкільної освіти: </a:t>
            </a:r>
          </a:p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поширена - для молодого педагога (до 3-х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спрощена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для педагога-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професіонала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DF3BEF7-3CCA-4992-9529-4BD73BD8762E}"/>
              </a:ext>
            </a:extLst>
          </p:cNvPr>
          <p:cNvSpPr txBox="1"/>
          <p:nvPr/>
        </p:nvSpPr>
        <p:spPr>
          <a:xfrm>
            <a:off x="575556" y="1700808"/>
            <a:ext cx="7831600" cy="24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жодному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випадку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допускається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безсистемність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пропущення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окремих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видів занять та діяльності дітей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пішохідні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переходи;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фізкультура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свіжому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повітрі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колективна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сюжетно-рольові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конструктивно-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будівельні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театралізовані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ігри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СХД: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художньо-мовленнєва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музична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образотворча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театралізована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(їх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краще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планувати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тижню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почергово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художня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праця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дослідницько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ru-RU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пошукова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діяльність тощо).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5A4D852D-2100-83BD-AAC0-D842DAE38F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0757" y="29717"/>
            <a:ext cx="833243" cy="12390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69807DDD-2147-FCF1-33B4-C27A1EDD76C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5976" y="4185084"/>
            <a:ext cx="3563888" cy="2672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3183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dirty="0" smtClean="0"/>
              <a:t>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Педагог має свободу вибору найбільш ефективної та зручної для нього моделі та форми планування як інструменту організації освітньої діяльності. </a:t>
            </a:r>
            <a:endParaRPr lang="uk-UA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741F7C3-8233-443D-87EE-097D488A550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6056" y="2060848"/>
            <a:ext cx="3903069" cy="30243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D1CED80-519E-4AB7-9BEE-2A9B3FC1127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492896"/>
            <a:ext cx="3990928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73907" y="1412776"/>
            <a:ext cx="82145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сітки занять, їх тематика;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ігрової та трудової діяльності;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тематика свят та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розваг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комплекси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ранкової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гімнастики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пробудження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денного сну (по 2 комплекси на місяць з </a:t>
            </a:r>
            <a:r>
              <a:rPr lang="ru-RU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ускладненнями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другому тижні);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загартувальні заходи (назва, норми);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робота з батьками (форма, теми, термін проведення); </a:t>
            </a: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довготривалі спостереження (назва об'єкту, мета, короткі запитання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73907" y="362265"/>
            <a:ext cx="73484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FF66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До перспективних планів освітньої діяльності </a:t>
            </a:r>
          </a:p>
          <a:p>
            <a:r>
              <a:rPr lang="uk-UA" sz="2400" b="1" dirty="0">
                <a:solidFill>
                  <a:srgbClr val="FF66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відносяться:  </a:t>
            </a:r>
            <a:endParaRPr lang="ru-RU" sz="2400" b="1" dirty="0">
              <a:solidFill>
                <a:srgbClr val="FF66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AutoShape 4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Сюжетно-ролевая игра в первой младшей группе. Тема: «Кукла Катя у нас в  гостях». | План-конспект занятия (младшая группа) на тему: |  Образовательная социальная сеть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24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Мои документы\Рабочий стол\посібник 2018\фото 05.03\20190305_153957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8087" y="548680"/>
            <a:ext cx="4525913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G:\Новая папка\20190305_160506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3501008"/>
            <a:ext cx="4283968" cy="30963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836712"/>
            <a:ext cx="38884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 smtClean="0">
              <a:solidFill>
                <a:srgbClr val="FF66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uk-UA" b="1" dirty="0" smtClean="0">
                <a:solidFill>
                  <a:srgbClr val="FF66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Створення інтелектуальної карти </a:t>
            </a:r>
          </a:p>
          <a:p>
            <a:r>
              <a:rPr lang="uk-UA" dirty="0" err="1" smtClean="0"/>
              <a:t>“</a:t>
            </a:r>
            <a:r>
              <a:rPr lang="uk-UA" sz="2000" dirty="0" err="1" smtClean="0">
                <a:latin typeface="Comic Sans MS" pitchFamily="66" charset="0"/>
              </a:rPr>
              <a:t>Що</a:t>
            </a:r>
            <a:r>
              <a:rPr lang="uk-UA" sz="2000" dirty="0" smtClean="0">
                <a:latin typeface="Comic Sans MS" pitchFamily="66" charset="0"/>
              </a:rPr>
              <a:t> ми знаємо про воду?”</a:t>
            </a:r>
            <a:endParaRPr lang="uk-UA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371840"/>
            <a:ext cx="63367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Загартувальні процедури</a:t>
            </a:r>
          </a:p>
          <a:p>
            <a:pPr algn="ctr"/>
            <a:r>
              <a:rPr lang="ru-RU" sz="32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розписуються на місяць у перспективному плані )</a:t>
            </a:r>
          </a:p>
          <a:p>
            <a:pPr algn="ctr"/>
            <a:endParaRPr lang="ru-RU" sz="28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24744"/>
            <a:ext cx="8116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1620" y="1628800"/>
            <a:ext cx="77408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Здійснювати комплекс загартувальних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використанням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сонця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води.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Систематично провітрювати групове приміщення, підтримувати температуру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повітря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+ 20-22 С.</a:t>
            </a:r>
          </a:p>
          <a:p>
            <a:pPr algn="just"/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Водні процедури: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вологе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обтирання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Ходіння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оздоровчих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доріжках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профілактики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плоскостопості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Полоскання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горла.</a:t>
            </a:r>
          </a:p>
          <a:p>
            <a:pPr algn="just"/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Обливання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водою рук до </a:t>
            </a:r>
            <a:r>
              <a:rPr lang="ru-RU" sz="2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ліктя</a:t>
            </a:r>
            <a:r>
              <a:rPr lang="ru-RU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2" descr="Дитячий садок. Короткостроковий проект у 2 молодшій групі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85FE335-0EB9-4B1F-91E1-B7E5E12A3F9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104" y="4160618"/>
            <a:ext cx="3205119" cy="213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55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Календарні (поточні) плани складаються на основі перспективних на зручний для кожного педагога період - 1-2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і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довільну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текстову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чи графічну форму.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з варіантів -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режимними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моментами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E4C5A12-5914-479D-AB2B-F954E35B4C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3717032"/>
            <a:ext cx="5040560" cy="2835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187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49694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половина дня: </a:t>
            </a:r>
          </a:p>
          <a:p>
            <a:pPr lvl="0"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Ранок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гри, бесіди, спостереження, праця, індивідуальна робота з дітьми та батьками; самостійна рухова діяльність дітей, </a:t>
            </a:r>
          </a:p>
          <a:p>
            <a:pPr lvl="0" algn="just"/>
            <a:endParaRPr lang="ru-RU" sz="2800" dirty="0"/>
          </a:p>
          <a:p>
            <a:pPr lvl="0" algn="just"/>
            <a:r>
              <a:rPr lang="ru-RU" sz="2800" dirty="0"/>
              <a:t>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Заняття: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тема, програмовий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зміст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матеріал, хід  заняття.</a:t>
            </a:r>
          </a:p>
          <a:p>
            <a:pPr lvl="0" algn="just"/>
            <a:endParaRPr lang="ru-RU" sz="2800" dirty="0"/>
          </a:p>
          <a:p>
            <a:pPr lvl="0" algn="just"/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 прогулянка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спостереження, спортивні ігри та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індивідуальна робота з різних розділів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екскурсії, прогулянки, походи за межі ЗДО, самостійна рухова діяльність дітей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84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948264" y="2696343"/>
            <a:ext cx="1724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комплексність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7" y="2389485"/>
            <a:ext cx="19218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послідовність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664025"/>
            <a:ext cx="7076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освітньої роботи – </a:t>
            </a:r>
          </a:p>
          <a:p>
            <a:pPr algn="ctr"/>
            <a:r>
              <a:rPr lang="ru-RU" sz="28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обов’язковий елемент </a:t>
            </a:r>
          </a:p>
          <a:p>
            <a:pPr algn="ctr"/>
            <a:r>
              <a:rPr lang="ru-RU" sz="28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щоденної роботи </a:t>
            </a:r>
            <a:r>
              <a:rPr lang="ru-RU" sz="2800" b="1" i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педагога, який забезпечує</a:t>
            </a:r>
            <a:endParaRPr lang="ru-RU" sz="2800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3303" y="2696343"/>
            <a:ext cx="24322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системність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54512" y="3406140"/>
            <a:ext cx="33123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організації життєдіяльності з дітьми 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24F5CA0-610B-4099-AF80-9BD3FC0FDF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601199">
            <a:off x="746719" y="319448"/>
            <a:ext cx="1499940" cy="142820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17E17DCA-FFC3-CBF1-A74F-9A9AEE2C97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4128" y="3861048"/>
            <a:ext cx="3251853" cy="243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FE3F2580-380E-0E3F-DF37-B489AE1455C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717032"/>
            <a:ext cx="3384376" cy="2530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9792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476672"/>
            <a:ext cx="8496944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ІІ половина дня: </a:t>
            </a:r>
          </a:p>
          <a:p>
            <a:pPr lvl="0"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Праця, самостійна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діяльність</a:t>
            </a:r>
          </a:p>
          <a:p>
            <a:pPr lvl="0" algn="just"/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господарсько-побутова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різних формах. СХД дітей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образотворча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художньо-оформлювальна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мовленнєва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театралізована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0" algn="just"/>
            <a:endParaRPr lang="ru-RU" sz="2400" dirty="0"/>
          </a:p>
          <a:p>
            <a:pPr lvl="0" algn="just"/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Розваги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ігри:</a:t>
            </a:r>
          </a:p>
          <a:p>
            <a:pPr lvl="0" algn="just"/>
            <a:endParaRPr lang="ru-RU" sz="2400" dirty="0"/>
          </a:p>
          <a:p>
            <a:pPr lvl="0" algn="just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театрів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ляльковий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тіньовий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іграшок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тощо), ігри -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інсценізації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концерти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фізкультурні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музичні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дозвілля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ІІ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прогулянка</a:t>
            </a:r>
            <a:r>
              <a:rPr lang="ru-RU" sz="2400" dirty="0"/>
              <a:t>: </a:t>
            </a:r>
          </a:p>
          <a:p>
            <a:pPr lvl="0"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Ігри, спостереження, праця, індивідуальна робота з батьками, самостійна рухова діяльність дітей </a:t>
            </a: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28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51620" y="371840"/>
            <a:ext cx="694877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Орієнтовний зразок</a:t>
            </a:r>
          </a:p>
          <a:p>
            <a:pPr algn="ctr"/>
            <a:r>
              <a:rPr lang="ru-RU" sz="2000" b="1" i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піших переходів</a:t>
            </a:r>
          </a:p>
          <a:p>
            <a:pPr algn="ctr"/>
            <a:endParaRPr lang="ru-RU" sz="2800" b="1" dirty="0">
              <a:solidFill>
                <a:srgbClr val="002060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124744"/>
            <a:ext cx="8116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Піший перехід навколо дитячого  садка.       Дата проведення.</a:t>
            </a:r>
          </a:p>
          <a:p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51620" y="1628800"/>
            <a:ext cx="68407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Мета: формувати у дітей вміння ходити різним темпом, додержуючись відстані від попередньої пари на один крок. Ходити у звичному для дітей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переходами ( по 20 хвилин кожний ) з активним відпочинком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ними. Перерву влаштувати 5-10 хвилин. </a:t>
            </a:r>
          </a:p>
          <a:p>
            <a:pPr algn="just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Під час перерви провести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спостереження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рухливою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грою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старших дошкільників. Ходьба по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колоді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перший раз – руки в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сторони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другий – на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поясі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третій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звичайна ходьба.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Рухлива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«Трамвай».</a:t>
            </a:r>
          </a:p>
        </p:txBody>
      </p:sp>
      <p:sp>
        <p:nvSpPr>
          <p:cNvPr id="6" name="AutoShape 2" descr="Дитячий садок. Короткостроковий проект у 2 молодшій групі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96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975" y="836313"/>
            <a:ext cx="5811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ігри: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рухливі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будівельно-конструктивні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сюжетно-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рольові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60338"/>
            <a:ext cx="4982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b="1" i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 прогулянки</a:t>
            </a:r>
          </a:p>
        </p:txBody>
      </p:sp>
      <p:sp>
        <p:nvSpPr>
          <p:cNvPr id="4" name="AutoShape 6" descr="Як організувати прогулянку в ДНЗ весело і корисн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989243" y="164178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спортивні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2879" y="2143163"/>
            <a:ext cx="3641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спостереження за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явищами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природи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експериментування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7091" y="3662573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FontTx/>
              <a:buChar char="-"/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індивідуальна робота / особистісно</a:t>
            </a:r>
          </a:p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зорієнтоване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848350" y="31340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праця в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природі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на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майданчику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33318" y="4274320"/>
            <a:ext cx="2602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самостійна діяльність дітей за їх </a:t>
            </a:r>
            <a:r>
              <a:rPr lang="ru-RU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вибором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B3932EDE-E8FF-442A-971F-E979CF23D0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168974" y="1339571"/>
            <a:ext cx="3354000" cy="251550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C39EEE12-727C-4B1E-8D0E-78D63B48354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9664" y="4598111"/>
            <a:ext cx="2915816" cy="218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14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75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9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11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1082176-93C3-7616-03AA-3AF5C5598775}"/>
              </a:ext>
            </a:extLst>
          </p:cNvPr>
          <p:cNvSpPr txBox="1"/>
          <p:nvPr/>
        </p:nvSpPr>
        <p:spPr>
          <a:xfrm>
            <a:off x="683568" y="404664"/>
            <a:ext cx="7848872" cy="2369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Секрети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вдалого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планування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різних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 форм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роботи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 з </a:t>
            </a:r>
            <a:r>
              <a:rPr lang="ru-RU" sz="2400" b="1" dirty="0" err="1" smtClean="0">
                <a:solidFill>
                  <a:srgbClr val="FF0000"/>
                </a:solidFill>
                <a:latin typeface="Comic Sans MS" pitchFamily="66" charset="0"/>
                <a:cs typeface="Times New Roman" panose="02020603050405020304" pitchFamily="18" charset="0"/>
              </a:rPr>
              <a:t>дітьми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000" dirty="0" smtClean="0">
                <a:latin typeface="Comic Sans MS" pitchFamily="66" charset="0"/>
              </a:rPr>
              <a:t>Не </a:t>
            </a:r>
            <a:r>
              <a:rPr lang="ru-RU" sz="2000" dirty="0" err="1" smtClean="0">
                <a:latin typeface="Comic Sans MS" pitchFamily="66" charset="0"/>
              </a:rPr>
              <a:t>перенавантажуйте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зміст</a:t>
            </a:r>
            <a:r>
              <a:rPr lang="ru-RU" sz="2000" dirty="0" smtClean="0">
                <a:latin typeface="Comic Sans MS" pitchFamily="66" charset="0"/>
              </a:rPr>
              <a:t> освітньої діяльності </a:t>
            </a:r>
            <a:r>
              <a:rPr lang="ru-RU" sz="2000" dirty="0" err="1" smtClean="0">
                <a:latin typeface="Comic Sans MS" pitchFamily="66" charset="0"/>
              </a:rPr>
              <a:t>пізнавальними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завданнями</a:t>
            </a:r>
            <a:r>
              <a:rPr lang="ru-RU" sz="2000" dirty="0" smtClean="0">
                <a:latin typeface="Comic Sans MS" pitchFamily="66" charset="0"/>
              </a:rPr>
              <a:t>. </a:t>
            </a:r>
            <a:r>
              <a:rPr lang="ru-RU" sz="2000" dirty="0" err="1" smtClean="0">
                <a:latin typeface="Comic Sans MS" pitchFamily="66" charset="0"/>
              </a:rPr>
              <a:t>Пам’ятайте</a:t>
            </a:r>
            <a:r>
              <a:rPr lang="ru-RU" sz="2000" dirty="0" smtClean="0">
                <a:latin typeface="Comic Sans MS" pitchFamily="66" charset="0"/>
              </a:rPr>
              <a:t> про </a:t>
            </a:r>
            <a:r>
              <a:rPr lang="ru-RU" sz="2000" dirty="0" err="1" smtClean="0">
                <a:latin typeface="Comic Sans MS" pitchFamily="66" charset="0"/>
              </a:rPr>
              <a:t>необхідність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виділити</a:t>
            </a:r>
            <a:r>
              <a:rPr lang="ru-RU" sz="2000" dirty="0" smtClean="0">
                <a:latin typeface="Comic Sans MS" pitchFamily="66" charset="0"/>
              </a:rPr>
              <a:t> для </a:t>
            </a:r>
            <a:r>
              <a:rPr lang="ru-RU" sz="2000" dirty="0" err="1" smtClean="0">
                <a:latin typeface="Comic Sans MS" pitchFamily="66" charset="0"/>
              </a:rPr>
              <a:t>дитини</a:t>
            </a:r>
            <a:r>
              <a:rPr lang="ru-RU" sz="2000" dirty="0" smtClean="0">
                <a:latin typeface="Comic Sans MS" pitchFamily="66" charset="0"/>
              </a:rPr>
              <a:t> час на </a:t>
            </a:r>
            <a:r>
              <a:rPr lang="ru-RU" sz="2000" dirty="0" err="1" smtClean="0">
                <a:latin typeface="Comic Sans MS" pitchFamily="66" charset="0"/>
              </a:rPr>
              <a:t>вільну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самостійну</a:t>
            </a:r>
            <a:r>
              <a:rPr lang="ru-RU" sz="2000" dirty="0" smtClean="0">
                <a:latin typeface="Comic Sans MS" pitchFamily="66" charset="0"/>
              </a:rPr>
              <a:t> діяльність </a:t>
            </a:r>
            <a:r>
              <a:rPr lang="ru-RU" sz="2000" dirty="0" err="1" smtClean="0">
                <a:latin typeface="Comic Sans MS" pitchFamily="66" charset="0"/>
              </a:rPr>
              <a:t>і</a:t>
            </a:r>
            <a:r>
              <a:rPr lang="ru-RU" sz="2000" dirty="0" smtClean="0">
                <a:latin typeface="Comic Sans MS" pitchFamily="66" charset="0"/>
              </a:rPr>
              <a:t> </a:t>
            </a:r>
            <a:r>
              <a:rPr lang="ru-RU" sz="2000" dirty="0" err="1" smtClean="0">
                <a:latin typeface="Comic Sans MS" pitchFamily="66" charset="0"/>
              </a:rPr>
              <a:t>відпочинок</a:t>
            </a:r>
            <a:endParaRPr lang="uk-UA" sz="2000" b="1" dirty="0">
              <a:latin typeface="Comic Sans MS" pitchFamily="66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14C0C55-B72D-4930-1AAD-CBD1B819AC0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9584" y="278092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A36FE78-B377-7B21-F279-D6A24A543E6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852936"/>
            <a:ext cx="4242139" cy="3372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572000" y="5589240"/>
            <a:ext cx="4572000" cy="93610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Книжкова крамниця   </a:t>
            </a:r>
            <a:br>
              <a:rPr kumimoji="0" lang="ru-RU" sz="18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1800" b="1" i="1" u="none" strike="noStrike" kern="1200" cap="all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або як вибрати цікаву книжку </a:t>
            </a:r>
            <a:endParaRPr kumimoji="0" lang="ru-RU" sz="1800" b="1" i="1" u="none" strike="noStrike" kern="1200" cap="all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38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D9437A-83DE-46FE-BDD5-DF5717F7413C}"/>
              </a:ext>
            </a:extLst>
          </p:cNvPr>
          <p:cNvSpPr txBox="1"/>
          <p:nvPr/>
        </p:nvSpPr>
        <p:spPr>
          <a:xfrm>
            <a:off x="467544" y="404664"/>
            <a:ext cx="8280920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47667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Зміст освітньої діяльності з </a:t>
            </a:r>
            <a:r>
              <a:rPr lang="ru-RU" sz="2400" dirty="0" err="1" smtClean="0">
                <a:latin typeface="Comic Sans MS" pitchFamily="66" charset="0"/>
              </a:rPr>
              <a:t>дітьми</a:t>
            </a:r>
            <a:r>
              <a:rPr lang="ru-RU" sz="2400" dirty="0" smtClean="0">
                <a:latin typeface="Comic Sans MS" pitchFamily="66" charset="0"/>
              </a:rPr>
              <a:t>  </a:t>
            </a:r>
            <a:r>
              <a:rPr lang="ru-RU" sz="2400" dirty="0" err="1" smtClean="0">
                <a:latin typeface="Comic Sans MS" pitchFamily="66" charset="0"/>
              </a:rPr>
              <a:t>має</a:t>
            </a:r>
            <a:r>
              <a:rPr lang="ru-RU" sz="2400" dirty="0" smtClean="0">
                <a:latin typeface="Comic Sans MS" pitchFamily="66" charset="0"/>
              </a:rPr>
              <a:t> бути реальним для реалізації та </a:t>
            </a:r>
            <a:r>
              <a:rPr lang="ru-RU" sz="2400" dirty="0" err="1" smtClean="0">
                <a:latin typeface="Comic Sans MS" pitchFamily="66" charset="0"/>
              </a:rPr>
              <a:t>цікавим</a:t>
            </a:r>
            <a:r>
              <a:rPr lang="ru-RU" sz="2400" dirty="0" smtClean="0">
                <a:latin typeface="Comic Sans MS" pitchFamily="66" charset="0"/>
              </a:rPr>
              <a:t> для дітей.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31BED50-D50D-45A0-95B5-9CE1433B31E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3688" y="1556792"/>
            <a:ext cx="5153744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4427984" y="5589240"/>
            <a:ext cx="4716016" cy="936104"/>
          </a:xfrm>
        </p:spPr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Досліди в лабораторії </a:t>
            </a:r>
            <a:b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«Фруктові салатики» </a:t>
            </a:r>
            <a:endParaRPr lang="ru-RU" sz="1800" b="1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D9437A-83DE-46FE-BDD5-DF5717F7413C}"/>
              </a:ext>
            </a:extLst>
          </p:cNvPr>
          <p:cNvSpPr txBox="1"/>
          <p:nvPr/>
        </p:nvSpPr>
        <p:spPr>
          <a:xfrm>
            <a:off x="467544" y="404664"/>
            <a:ext cx="8280920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6672"/>
            <a:ext cx="79928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Comic Sans MS" pitchFamily="66" charset="0"/>
              </a:rPr>
              <a:t>Формуйте у дітей уміння працювати в команді, вибудовувати взаємини з однолітками, організовувати власну діяльність тощо.</a:t>
            </a:r>
          </a:p>
          <a:p>
            <a:endParaRPr lang="uk-UA" sz="2400" dirty="0">
              <a:latin typeface="Comic Sans MS" pitchFamily="66" charset="0"/>
            </a:endParaRPr>
          </a:p>
        </p:txBody>
      </p:sp>
      <p:pic>
        <p:nvPicPr>
          <p:cNvPr id="36866" name="Picture 2" descr="E:\садик\18-19\посібник 2019\Арктика\IMG-9ae46e7496bfed46827a8414e2d5d1c5-V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9898" y="1772816"/>
            <a:ext cx="4370718" cy="3240360"/>
          </a:xfrm>
          <a:prstGeom prst="rect">
            <a:avLst/>
          </a:prstGeom>
          <a:noFill/>
        </p:spPr>
      </p:pic>
      <p:pic>
        <p:nvPicPr>
          <p:cNvPr id="8" name="Picture 1" descr="E:\садик\18-19\посібник 2019\Арктика\IMG-4861b773c48ae1d6761ba7072b6d837b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3790783" cy="3241343"/>
          </a:xfrm>
          <a:prstGeom prst="rect">
            <a:avLst/>
          </a:prstGeom>
          <a:noFill/>
        </p:spPr>
      </p:pic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0" y="5589240"/>
            <a:ext cx="4572000" cy="936104"/>
          </a:xfrm>
        </p:spPr>
        <p:txBody>
          <a:bodyPr/>
          <a:lstStyle/>
          <a:p>
            <a:pPr algn="ctr"/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Тематичний </a:t>
            </a:r>
            <a:r>
              <a:rPr lang="ru-RU" sz="1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тиждень</a:t>
            </a: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«Де зима буває </a:t>
            </a:r>
            <a:r>
              <a:rPr lang="ru-RU" sz="1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цілий</a:t>
            </a: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b="1" i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800" b="1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endParaRPr lang="ru-RU" sz="1800" b="1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4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55776" y="332656"/>
            <a:ext cx="3600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i="1" dirty="0">
              <a:solidFill>
                <a:srgbClr val="FF66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5D9437A-83DE-46FE-BDD5-DF5717F7413C}"/>
              </a:ext>
            </a:extLst>
          </p:cNvPr>
          <p:cNvSpPr txBox="1"/>
          <p:nvPr/>
        </p:nvSpPr>
        <p:spPr>
          <a:xfrm>
            <a:off x="467544" y="404664"/>
            <a:ext cx="8280920" cy="4221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uk-UA" sz="2000" b="1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476672"/>
            <a:ext cx="79928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 smtClean="0">
                <a:latin typeface="Comic Sans MS" pitchFamily="66" charset="0"/>
              </a:rPr>
              <a:t>Плануйте як освітній процес, так і наповнення розвивального предметного середовища. Адже правильно організований простір дасть змогу дітям застосовувати отримані знання на практиці.</a:t>
            </a:r>
          </a:p>
          <a:p>
            <a:endParaRPr lang="uk-UA" sz="2400" dirty="0">
              <a:latin typeface="Comic Sans MS" pitchFamily="66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2636912"/>
            <a:ext cx="3923928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852936"/>
            <a:ext cx="3635896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E:\садик\мої документи\фото лабораторія\20180321_130730.jpg">
            <a:extLst>
              <a:ext uri="{FF2B5EF4-FFF2-40B4-BE49-F238E27FC236}">
                <a16:creationId xmlns="" xmlns:a16="http://schemas.microsoft.com/office/drawing/2014/main" id="{F1F160E3-69AE-45CE-9BBE-541EA7B96A29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421829">
            <a:off x="3370683" y="2115276"/>
            <a:ext cx="2125523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8740" y="5157192"/>
            <a:ext cx="1042676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42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5053190" cy="1891585"/>
          </a:xfrm>
        </p:spPr>
        <p:txBody>
          <a:bodyPr/>
          <a:lstStyle/>
          <a:p>
            <a:pPr algn="ctr"/>
            <a:r>
              <a:rPr lang="ru-RU" sz="1800" dirty="0">
                <a:solidFill>
                  <a:srgbClr val="FF6600"/>
                </a:solidFill>
              </a:rPr>
              <a:t> </a:t>
            </a:r>
            <a:r>
              <a:rPr lang="ru-RU" sz="1800" dirty="0">
                <a:solidFill>
                  <a:srgbClr val="FF6600"/>
                </a:solidFill>
                <a:latin typeface="Comic Sans MS" panose="030F0702030302020204" pitchFamily="66" charset="0"/>
              </a:rPr>
              <a:t>Не бійтеся під час </a:t>
            </a:r>
            <a:r>
              <a:rPr lang="ru-RU" sz="1800" dirty="0" err="1">
                <a:solidFill>
                  <a:srgbClr val="FF6600"/>
                </a:solidFill>
                <a:latin typeface="Comic Sans MS" panose="030F0702030302020204" pitchFamily="66" charset="0"/>
              </a:rPr>
              <a:t>планування</a:t>
            </a:r>
            <a:r>
              <a:rPr lang="ru-RU" sz="1800" dirty="0">
                <a:solidFill>
                  <a:srgbClr val="FF6600"/>
                </a:solidFill>
                <a:latin typeface="Comic Sans MS" panose="030F0702030302020204" pitchFamily="66" charset="0"/>
              </a:rPr>
              <a:t> проявляти творчість й ініціативу, утім враховуйте сучасні особливості розвитку дітей дошкільного віку.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ECBEEA88-5FE5-547E-C9AB-F4E034A186A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2780928"/>
            <a:ext cx="4752528" cy="356439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809C209-CFAE-051F-F877-656854F5676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5097249"/>
            <a:ext cx="3203848" cy="1248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04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AF6BAA02-F248-43BB-B54C-101353AC86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 rot="19552820">
            <a:off x="1142107" y="1346532"/>
            <a:ext cx="6567251" cy="2639318"/>
          </a:xfrm>
          <a:prstGeom prst="rect">
            <a:avLst/>
          </a:prstGeom>
        </p:spPr>
        <p:txBody>
          <a:bodyPr vert="horz" lIns="91440" tIns="45720" rIns="91440" bIns="9144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</a:rPr>
              <a:t>ДЯКУЮ   </a:t>
            </a:r>
            <a:r>
              <a:rPr lang="uk-UA" sz="5400" b="1" dirty="0">
                <a:solidFill>
                  <a:schemeClr val="accent4">
                    <a:lumMod val="75000"/>
                  </a:schemeClr>
                </a:solidFill>
              </a:rPr>
              <a:t>ЗА </a:t>
            </a:r>
            <a:r>
              <a:rPr lang="uk-UA" sz="5400" b="1" dirty="0" smtClean="0">
                <a:solidFill>
                  <a:schemeClr val="accent4">
                    <a:lumMod val="75000"/>
                  </a:schemeClr>
                </a:solidFill>
              </a:rPr>
              <a:t>  УВАГУ</a:t>
            </a:r>
            <a:r>
              <a:rPr lang="uk-UA" sz="5400" b="1" dirty="0">
                <a:solidFill>
                  <a:schemeClr val="accent4">
                    <a:lumMod val="75000"/>
                  </a:schemeClr>
                </a:solidFill>
              </a:rPr>
              <a:t>!</a:t>
            </a: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7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188640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Методичний порадник </a:t>
            </a:r>
            <a:endParaRPr lang="ru-RU" sz="2000" b="1" i="1" dirty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Як створити внутрішню систему якості освіти»</a:t>
            </a:r>
          </a:p>
          <a:p>
            <a:pPr algn="just"/>
            <a:endParaRPr lang="ru-RU" sz="2000" b="1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Вимога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3.1 «Ефективність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педагогами діяльності та якість організації освітнього процесу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3.1.1. «Педагоги планують свою діяльність, аналізують її результативність».</a:t>
            </a: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3.1.2.  «Педагоги застосовують технології  та методики, спрямовані на  оволодіння здобувачами освіти ключовими компетентностями».</a:t>
            </a: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350100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i="1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3.1.3 . «Педагоги використовують та/ або створюють освітні 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ресурси».</a:t>
            </a:r>
          </a:p>
          <a:p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Критерій 3.1.4. «У закладі дошкільної освіти мовою освітнього процесу   </a:t>
            </a:r>
            <a:r>
              <a:rPr lang="ru-RU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є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державна мова».</a:t>
            </a:r>
          </a:p>
          <a:p>
            <a:endParaRPr lang="ru-RU" b="1" i="1" dirty="0" smtClean="0">
              <a:solidFill>
                <a:srgbClr val="FF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i="1" dirty="0" smtClean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82047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Професійний стандарт </a:t>
            </a:r>
            <a:r>
              <a:rPr lang="uk-UA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“Вихователь</a:t>
            </a:r>
            <a:r>
              <a:rPr lang="uk-UA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закладу дошкільної </a:t>
            </a:r>
            <a:r>
              <a:rPr lang="uk-UA" sz="2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освіти”</a:t>
            </a:r>
            <a:r>
              <a:rPr lang="ru-RU" sz="2000" dirty="0" smtClean="0"/>
              <a:t> </a:t>
            </a:r>
            <a:endParaRPr lang="uk-UA" sz="20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620688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5. Трудові функції та професійні компетентності вихователя.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052736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Прогностична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компетентність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Вихователь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планує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прогнозує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результати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процесу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Ставить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цілі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самоорганізується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готується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освітнього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процесу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Документує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професійну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діяльність.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204864"/>
            <a:ext cx="7704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 Оцінювально-аналітична компетентність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Вихователь моніторить якість освітньої діяльності й інтерпретує результати для адаптації та корегування освітнього процесу відповідно до можливостей і потреб здобувачів освіти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Визначає рівень сформованості компетентностей у здобувачів освіти відповідно до Державного стандарту дошкільної освіти.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3933056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 smtClean="0"/>
              <a:t> </a:t>
            </a:r>
          </a:p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3.Організаційна компетентність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Вихователь забезпечує здобуття дошкільної освіти державною мовою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Обирає ефективні методи, форми та засоби організації освітнього процесу відповідно до запитів і потреб здобувачів освіти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Організовує ігрову (провідну) й інші види дитячої діяльності та підтримує види діяльності, ініційовані дитиною</a:t>
            </a:r>
          </a:p>
          <a:p>
            <a:pPr>
              <a:buFont typeface="Wingdings" pitchFamily="2" charset="2"/>
              <a:buChar char="ü"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Забезпечує здобуття дошкільної освіти дітьми з особливими освітніми потребами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 startAt="6"/>
            </a:pP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Опис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трудових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функцій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( професійні компетентності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занння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уміння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навички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).</a:t>
            </a:r>
          </a:p>
          <a:p>
            <a:pPr marL="342900" indent="-342900">
              <a:buAutoNum type="arabicPeriod" startAt="6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Знання А.1.1.32 Види, типи, основні підходи до планування в закладі дошкільної освіти, їх переваги та недоліки.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Знання А.1.1.33   Специфіка планування освітнього процесу в різних вікових групах.</a:t>
            </a:r>
          </a:p>
          <a:p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Уміння і навички. А1.1.У2. Складати перспективний план і календарний план освітньої роботи в різних вікових групах, використовуючи різні підходи до планування.</a:t>
            </a: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Уміння і навички. А1.1.У3. Визначати конкретні цілі та планувати освітню роботу в різновікових групах закладу дошкільної освіти. </a:t>
            </a:r>
          </a:p>
          <a:p>
            <a:pPr marL="342900" indent="-342900">
              <a:buAutoNum type="arabicPeriod" startAt="6"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3933056"/>
            <a:ext cx="1763688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Базовий компонент дошкільної освіти | Тест на 5 запитань. Дошкільна осві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0" name="AutoShape 6" descr="Базовий компонент дошкільної освіти | Тест на 5 запитань. Дошкільна освіт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2" name="AutoShape 8" descr="Інформаційна ера – людина-комуніка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4" name="AutoShape 10" descr="Інформаційна ера – людина-комуніка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6" name="AutoShape 12" descr="Інформаційна ера – людина-комуніка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38" name="AutoShape 14" descr="Інформаційна ера – людина-комунікато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39" name="Picture 15" descr="C:\Users\User\Desktop\0200ycui-4518-1200x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412776"/>
            <a:ext cx="5005137" cy="2808312"/>
          </a:xfrm>
          <a:prstGeom prst="rect">
            <a:avLst/>
          </a:prstGeom>
          <a:noFill/>
        </p:spPr>
      </p:pic>
      <p:pic>
        <p:nvPicPr>
          <p:cNvPr id="10" name="Picture 2" descr="Програма розвитку дитини дошкільного віку “Українське дошкілля”">
            <a:extLst>
              <a:ext uri="{FF2B5EF4-FFF2-40B4-BE49-F238E27FC236}">
                <a16:creationId xmlns="" xmlns:a16="http://schemas.microsoft.com/office/drawing/2014/main" id="{D7619A47-676D-70C7-3C72-1C887708F2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66826">
            <a:off x="1287423" y="4276375"/>
            <a:ext cx="1674639" cy="238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Заклад дошкільної освіти &quot;Сонечко&quot; с.Кіблич">
            <a:extLst>
              <a:ext uri="{FF2B5EF4-FFF2-40B4-BE49-F238E27FC236}">
                <a16:creationId xmlns="" xmlns:a16="http://schemas.microsoft.com/office/drawing/2014/main" id="{1DCA1CE5-1518-5EF6-6251-DD2FBADAC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4539">
            <a:off x="3505550" y="4179247"/>
            <a:ext cx="1651420" cy="240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Програма “Дитина в дошкільні роки” | Катерина Крутій. Kateryna Kruty">
            <a:extLst>
              <a:ext uri="{FF2B5EF4-FFF2-40B4-BE49-F238E27FC236}">
                <a16:creationId xmlns="" xmlns:a16="http://schemas.microsoft.com/office/drawing/2014/main" id="{B4E92F78-7932-2B1E-852A-E0E1EB699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60463">
            <a:off x="5637674" y="4209716"/>
            <a:ext cx="1651989" cy="233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67544" y="188640"/>
            <a:ext cx="79745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FF66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Освітня діяльність здійснюється на основі державних документів: Базового компонента та освітніх програм </a:t>
            </a:r>
            <a:endParaRPr lang="ru-RU" sz="2400" b="1" dirty="0">
              <a:solidFill>
                <a:srgbClr val="FF66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631844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В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освітній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програмі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для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дітей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від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2 до 7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років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«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Дитина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» в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підрозділах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кожного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освітнього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напрямку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визначені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освітні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завдання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,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зміст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педагогічної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роботи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та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освітні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результати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,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які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обов’язково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мають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враховуватися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педагогами при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планування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освітньої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 </a:t>
            </a:r>
            <a:r>
              <a:rPr lang="ru-RU" sz="3200" b="1" dirty="0" err="1">
                <a:solidFill>
                  <a:srgbClr val="EF8B39"/>
                </a:solidFill>
                <a:latin typeface="Comic Sans MS" pitchFamily="66" charset="0"/>
              </a:rPr>
              <a:t>діяльності</a:t>
            </a:r>
            <a:r>
              <a:rPr lang="ru-RU" sz="3200" b="1" dirty="0">
                <a:solidFill>
                  <a:srgbClr val="EF8B39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2200" y="3284984"/>
            <a:ext cx="1968500" cy="262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9976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60376" y="312738"/>
            <a:ext cx="8375649" cy="64361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Нормативно-правові документи, якими керується вихователь під час організації  та планування роботи з дітьми: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наказ МОН України «Про затвердження гранично допустимого навантаження на дитину у дошкільних навчальних закладах різних типів та форм власності» від 20.04.2015 № 446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інструктивно-методичні рекомендації «Про організацію роботи з музичного виховання дітей у дошкільних навчальних закладах», викладені в листі МОН України від 02.09.2016 № 1/9-454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інструктивно-методичні рекомендації «Про організацію фізкультурно-оздоровчої роботи у дошкільних навчальних закладах», викладені в листі МОН України від 02.09.2016 № 1/9-456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	 інструктивно-методичні рекомендації «Щодо організації роботи дошкільних навчальних закладів по ознайомленню дітей із народними традиціями, святами та обрядами» (лист МОН від 20.10.2016 № 1/9-561)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        Про затвердження протиепідемічних заходів у закладах  дошкільної освіти на період карантину у зв’язку з поширенням  </a:t>
            </a:r>
            <a:r>
              <a:rPr lang="uk-UA" sz="1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короновірусної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хвороби ( </a:t>
            </a:r>
            <a:r>
              <a:rPr lang="en-US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COVID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-19) (постанова МОЗ від 22.09.2020№ 55).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uk-UA" sz="16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• методичні </a:t>
            </a:r>
            <a:r>
              <a:rPr lang="uk-UA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рекомендації про окремі питання діяльності закладів дошкільної освіти у 2022/2023 навчальному році лист МОН від 27.07.2022 № 1/8504-22.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utoShape 2" descr="Грудень 2020 - Сайт dnz-dzvinochok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4" descr="STREAM-освіта дошкільників - Сайт dnz-dzvinochok!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8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11560" y="1772816"/>
          <a:ext cx="631202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43608" y="620689"/>
            <a:ext cx="6480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Складати план освітньої роботи з дітьми роботи можна за такими ознаками</a:t>
            </a:r>
            <a:endParaRPr lang="uk-UA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1716</TotalTime>
  <Words>1241</Words>
  <Application>Microsoft Office PowerPoint</Application>
  <PresentationFormat>Экран (4:3)</PresentationFormat>
  <Paragraphs>157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Углы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Досліди в лабораторії  «Фруктові салатики» </vt:lpstr>
      <vt:lpstr>Тематичний тиждень  «Де зима буває цілий  Рік» </vt:lpstr>
      <vt:lpstr>Презентация PowerPoint</vt:lpstr>
      <vt:lpstr> Не бійтеся під час планування проявляти творчість й ініціативу, утім враховуйте сучасні особливості розвитку дітей дошкільного віку.</vt:lpstr>
      <vt:lpstr>ДЯКУЮ   ЗА  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151</cp:revision>
  <dcterms:created xsi:type="dcterms:W3CDTF">2021-11-02T12:06:25Z</dcterms:created>
  <dcterms:modified xsi:type="dcterms:W3CDTF">2023-05-05T11:03:01Z</dcterms:modified>
</cp:coreProperties>
</file>